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  <p:sldId id="259" r:id="rId7"/>
    <p:sldId id="258" r:id="rId8"/>
    <p:sldId id="271" r:id="rId9"/>
    <p:sldId id="264" r:id="rId10"/>
    <p:sldId id="265" r:id="rId11"/>
    <p:sldId id="266" r:id="rId12"/>
    <p:sldId id="267" r:id="rId13"/>
    <p:sldId id="268" r:id="rId14"/>
    <p:sldId id="269" r:id="rId15"/>
    <p:sldId id="26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63" d="100"/>
          <a:sy n="63" d="100"/>
        </p:scale>
        <p:origin x="-656" y="-4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65BE-0657-4A47-90AD-C21C55E16B19}" type="datetime4">
              <a:rPr lang="en-US" smtClean="0"/>
              <a:pPr/>
              <a:t>October 8, 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C3AA4-67BE-44F7-809A-3582401494AF}" type="datetime4">
              <a:rPr lang="en-US" smtClean="0"/>
              <a:pPr/>
              <a:t>October 8, 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2EEB-1769-4776-AD69-E7C1260563EB}" type="datetime4">
              <a:rPr lang="en-US" smtClean="0"/>
              <a:pPr/>
              <a:t>October 8, 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B8AF-C16A-4836-A92D-61834B5F0BA5}" type="datetime4">
              <a:rPr lang="en-US" smtClean="0"/>
              <a:pPr/>
              <a:t>October 8, 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2193-4505-4A75-99BB-880C6989A757}" type="datetime4">
              <a:rPr lang="en-US" smtClean="0"/>
              <a:pPr/>
              <a:t>October 8, 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18F4-33C3-445B-924C-31108C51719C}" type="datetime4">
              <a:rPr lang="en-US" smtClean="0"/>
              <a:pPr/>
              <a:t>October 8, 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7543A-E259-478F-9E0D-57BA40E442B7}" type="datetime4">
              <a:rPr lang="en-US" smtClean="0"/>
              <a:pPr/>
              <a:t>October 8, 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012D-77A1-44B0-BB26-329BA1EE55C9}" type="datetime4">
              <a:rPr lang="en-US" smtClean="0"/>
              <a:pPr/>
              <a:t>October 8, 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499E-3031-413E-B01E-B94970708CAA}" type="datetime4">
              <a:rPr lang="en-US" smtClean="0"/>
              <a:pPr/>
              <a:t>October 8, 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EAB0C-2220-4D0E-A0DD-DB7FA0F742F4}" type="datetime4">
              <a:rPr lang="en-US" smtClean="0"/>
              <a:pPr/>
              <a:t>October 8, 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D63-31BF-4B94-B6C5-E20B2C63F515}" type="datetime4">
              <a:rPr lang="en-US" smtClean="0"/>
              <a:pPr/>
              <a:t>October 8, 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2B1B13E-D5AF-485E-81A1-82A140076526}" type="datetime4">
              <a:rPr lang="en-US" smtClean="0"/>
              <a:pPr/>
              <a:t>October 8, 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gif"/><Relationship Id="rId3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3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3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660543" y="1986127"/>
            <a:ext cx="5648623" cy="1204306"/>
          </a:xfrm>
        </p:spPr>
        <p:txBody>
          <a:bodyPr/>
          <a:lstStyle/>
          <a:p>
            <a:pPr algn="ctr"/>
            <a:r>
              <a:rPr lang="en-US" sz="6000" dirty="0" smtClean="0"/>
              <a:t>Metamorphic Rocks!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           Chapter 3 Section 4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097927">
            <a:off x="2879047" y="2425013"/>
            <a:ext cx="5501594" cy="29806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124974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423" y="91440"/>
            <a:ext cx="7520940" cy="548640"/>
          </a:xfrm>
        </p:spPr>
        <p:txBody>
          <a:bodyPr/>
          <a:lstStyle/>
          <a:p>
            <a:r>
              <a:rPr lang="en-US" sz="3600" dirty="0" smtClean="0"/>
              <a:t>Agents: Heat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423" y="828479"/>
            <a:ext cx="8513230" cy="3824604"/>
          </a:xfrm>
        </p:spPr>
        <p:txBody>
          <a:bodyPr>
            <a:normAutofit lnSpcReduction="10000"/>
          </a:bodyPr>
          <a:lstStyle/>
          <a:p>
            <a:pPr>
              <a:buFont typeface="Arial"/>
              <a:buChar char="•"/>
            </a:pPr>
            <a:r>
              <a:rPr lang="en-US" sz="2000" dirty="0" smtClean="0"/>
              <a:t>Most important agent </a:t>
            </a:r>
            <a:r>
              <a:rPr lang="en-US" sz="2000" dirty="0" smtClean="0">
                <a:sym typeface="Wingdings"/>
              </a:rPr>
              <a:t> provides energy needed to drive chemical reactions  cause existing minerals to recrystallize</a:t>
            </a:r>
            <a:r>
              <a:rPr lang="en-US" sz="2000" b="0" dirty="0" smtClean="0">
                <a:sym typeface="Wingdings"/>
              </a:rPr>
              <a:t> </a:t>
            </a:r>
            <a:r>
              <a:rPr lang="en-US" sz="2000" u="sng" dirty="0" smtClean="0">
                <a:sym typeface="Wingdings"/>
              </a:rPr>
              <a:t>or</a:t>
            </a:r>
            <a:r>
              <a:rPr lang="en-US" sz="2000" b="0" dirty="0" smtClean="0">
                <a:sym typeface="Wingdings"/>
              </a:rPr>
              <a:t> </a:t>
            </a:r>
            <a:r>
              <a:rPr lang="en-US" sz="2000" dirty="0" smtClean="0">
                <a:sym typeface="Wingdings"/>
              </a:rPr>
              <a:t>new minerals to form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Heat originates from </a:t>
            </a:r>
            <a:r>
              <a:rPr lang="en-US" sz="2000" u="sng" dirty="0" smtClean="0"/>
              <a:t>magma</a:t>
            </a:r>
            <a:r>
              <a:rPr lang="en-US" sz="2000" dirty="0" smtClean="0"/>
              <a:t> &amp; </a:t>
            </a:r>
            <a:r>
              <a:rPr lang="en-US" sz="2000" u="sng" dirty="0" smtClean="0"/>
              <a:t>change in temperature with depth</a:t>
            </a:r>
          </a:p>
          <a:p>
            <a:pPr lvl="3">
              <a:buFont typeface="Arial"/>
              <a:buChar char="•"/>
            </a:pPr>
            <a:r>
              <a:rPr lang="en-US" sz="2000" dirty="0" smtClean="0"/>
              <a:t>Upper crust </a:t>
            </a:r>
            <a:r>
              <a:rPr lang="en-US" sz="2000" dirty="0" smtClean="0">
                <a:sym typeface="Wingdings"/>
              </a:rPr>
              <a:t> increase averages between 20</a:t>
            </a:r>
            <a:r>
              <a:rPr lang="en-US" sz="2000" b="1" dirty="0">
                <a:latin typeface="Lucida Grande"/>
                <a:ea typeface="Lucida Grande"/>
                <a:cs typeface="Lucida Grande"/>
              </a:rPr>
              <a:t>°</a:t>
            </a:r>
            <a:r>
              <a:rPr lang="en-US" sz="2000" dirty="0" smtClean="0">
                <a:sym typeface="Wingdings"/>
              </a:rPr>
              <a:t>C and 30</a:t>
            </a:r>
            <a:r>
              <a:rPr lang="en-US" sz="2000" b="1" dirty="0">
                <a:latin typeface="Lucida Grande"/>
                <a:ea typeface="Lucida Grande"/>
                <a:cs typeface="Lucida Grande"/>
              </a:rPr>
              <a:t>°</a:t>
            </a:r>
            <a:r>
              <a:rPr lang="en-US" sz="2000" dirty="0" smtClean="0">
                <a:sym typeface="Wingdings"/>
              </a:rPr>
              <a:t>C per kilometer!</a:t>
            </a:r>
          </a:p>
          <a:p>
            <a:pPr lvl="1">
              <a:buClr>
                <a:schemeClr val="tx1"/>
              </a:buClr>
              <a:buFont typeface="Arial"/>
              <a:buChar char="•"/>
            </a:pPr>
            <a:r>
              <a:rPr lang="en-US" sz="2000" dirty="0" smtClean="0"/>
              <a:t>Different minerals recrystallize at different temperatures</a:t>
            </a:r>
          </a:p>
          <a:p>
            <a:pPr lvl="2">
              <a:buClr>
                <a:schemeClr val="tx1"/>
              </a:buClr>
              <a:buFont typeface="Arial"/>
              <a:buChar char="•"/>
            </a:pPr>
            <a:r>
              <a:rPr lang="en-US" sz="2000" dirty="0" smtClean="0"/>
              <a:t>Example: 8 km 150</a:t>
            </a:r>
            <a:r>
              <a:rPr lang="en-US" sz="2000" b="1" dirty="0">
                <a:latin typeface="Lucida Grande"/>
                <a:ea typeface="Lucida Grande"/>
                <a:cs typeface="Lucida Grande"/>
              </a:rPr>
              <a:t>°</a:t>
            </a:r>
            <a:r>
              <a:rPr lang="en-US" sz="2000" dirty="0" smtClean="0"/>
              <a:t>C-200</a:t>
            </a:r>
            <a:r>
              <a:rPr lang="en-US" sz="2000" b="1" dirty="0">
                <a:latin typeface="Lucida Grande"/>
                <a:ea typeface="Lucida Grande"/>
                <a:cs typeface="Lucida Grande"/>
              </a:rPr>
              <a:t>°</a:t>
            </a:r>
            <a:r>
              <a:rPr lang="en-US" sz="2000" dirty="0" smtClean="0"/>
              <a:t>C</a:t>
            </a:r>
          </a:p>
          <a:p>
            <a:pPr lvl="3">
              <a:buClr>
                <a:schemeClr val="tx1"/>
              </a:buClr>
              <a:buFont typeface="Arial"/>
              <a:buChar char="•"/>
            </a:pPr>
            <a:r>
              <a:rPr lang="en-US" sz="2000" dirty="0" smtClean="0"/>
              <a:t>Clay minerals: become unstable and recrystallize to form new stable minerals (chlorite)</a:t>
            </a:r>
          </a:p>
          <a:p>
            <a:pPr lvl="3">
              <a:buClr>
                <a:schemeClr val="tx1"/>
              </a:buClr>
              <a:buFont typeface="Arial"/>
              <a:buChar char="•"/>
            </a:pPr>
            <a:r>
              <a:rPr lang="en-US" sz="2000" dirty="0" smtClean="0"/>
              <a:t>Silicate minerals: stable @ these temps. </a:t>
            </a:r>
            <a:r>
              <a:rPr lang="en-US" sz="2000" dirty="0" smtClean="0">
                <a:sym typeface="Wingdings"/>
              </a:rPr>
              <a:t> requires higher temps. to change silicates</a:t>
            </a:r>
          </a:p>
          <a:p>
            <a:pPr marL="0" lvl="1" indent="0">
              <a:buClr>
                <a:schemeClr val="tx1"/>
              </a:buClr>
              <a:buNone/>
            </a:pPr>
            <a:endParaRPr lang="en-US" dirty="0"/>
          </a:p>
          <a:p>
            <a:pPr lvl="1">
              <a:buClr>
                <a:schemeClr val="tx1"/>
              </a:buClr>
              <a:buFont typeface="Arial"/>
              <a:buChar char="•"/>
            </a:pPr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174" y="4370902"/>
            <a:ext cx="4172830" cy="2204917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20408394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Agents: Pressure (stress)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0293" y="1100628"/>
            <a:ext cx="4531237" cy="3579849"/>
          </a:xfrm>
        </p:spPr>
        <p:txBody>
          <a:bodyPr/>
          <a:lstStyle/>
          <a:p>
            <a:pPr>
              <a:buFont typeface="Arial"/>
              <a:buChar char="•"/>
            </a:pPr>
            <a:r>
              <a:rPr lang="en-US" sz="2000" dirty="0" smtClean="0"/>
              <a:t>Pressure increases with depth</a:t>
            </a:r>
          </a:p>
          <a:p>
            <a:pPr lvl="2">
              <a:buFont typeface="Arial"/>
              <a:buChar char="•"/>
            </a:pPr>
            <a:r>
              <a:rPr lang="en-US" sz="2000" dirty="0" smtClean="0"/>
              <a:t>Applied in all directions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Causes spaces between mineral grain to close</a:t>
            </a:r>
          </a:p>
          <a:p>
            <a:pPr lvl="2">
              <a:buFont typeface="Arial"/>
              <a:buChar char="•"/>
            </a:pPr>
            <a:r>
              <a:rPr lang="en-US" sz="2000" dirty="0" smtClean="0"/>
              <a:t>Results in more compact rock </a:t>
            </a:r>
            <a:r>
              <a:rPr lang="en-US" sz="2000" dirty="0" smtClean="0">
                <a:sym typeface="Wingdings"/>
              </a:rPr>
              <a:t> </a:t>
            </a:r>
            <a:r>
              <a:rPr lang="en-US" sz="2000" dirty="0" smtClean="0"/>
              <a:t>greater density</a:t>
            </a:r>
          </a:p>
          <a:p>
            <a:pPr lvl="2">
              <a:buFont typeface="Arial"/>
              <a:buChar char="•"/>
            </a:pPr>
            <a:r>
              <a:rPr lang="en-US" sz="2000" dirty="0" smtClean="0"/>
              <a:t>May cause minerals to recrystallize </a:t>
            </a:r>
            <a:r>
              <a:rPr lang="en-US" sz="2000" dirty="0" smtClean="0">
                <a:sym typeface="Wingdings"/>
              </a:rPr>
              <a:t> new minerals</a:t>
            </a:r>
          </a:p>
          <a:p>
            <a:pPr lvl="1">
              <a:buClr>
                <a:schemeClr val="tx1"/>
              </a:buClr>
              <a:buFont typeface="Arial"/>
              <a:buChar char="•"/>
            </a:pPr>
            <a:r>
              <a:rPr lang="en-US" sz="2000" dirty="0" smtClean="0">
                <a:sym typeface="Wingdings"/>
              </a:rPr>
              <a:t>Cause rocks to flow versus fracture  grains flatten &amp; elongate </a:t>
            </a:r>
          </a:p>
          <a:p>
            <a:pPr marL="0" lvl="1" indent="0">
              <a:buClr>
                <a:schemeClr val="tx1"/>
              </a:buClr>
              <a:buNone/>
            </a:pPr>
            <a:endParaRPr lang="en-US" dirty="0" smtClean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530" y="1402964"/>
            <a:ext cx="4136468" cy="480501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24" y="4563650"/>
            <a:ext cx="3870263" cy="2107909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3994111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28472"/>
            <a:ext cx="7520940" cy="548640"/>
          </a:xfrm>
        </p:spPr>
        <p:txBody>
          <a:bodyPr/>
          <a:lstStyle/>
          <a:p>
            <a:r>
              <a:rPr lang="en-US" sz="3200" dirty="0" smtClean="0"/>
              <a:t>Agents: hydrothermal solutions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6112" y="777112"/>
            <a:ext cx="8017788" cy="3903365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sz="1800" dirty="0" smtClean="0"/>
              <a:t>When very hot water reacts with rock and alters chemical </a:t>
            </a:r>
            <a:r>
              <a:rPr lang="en-US" sz="1800" u="sng" dirty="0" smtClean="0"/>
              <a:t>and</a:t>
            </a:r>
            <a:r>
              <a:rPr lang="en-US" sz="1800" dirty="0" smtClean="0"/>
              <a:t> mineral composition</a:t>
            </a:r>
          </a:p>
          <a:p>
            <a:pPr>
              <a:buFont typeface="Arial"/>
              <a:buChar char="•"/>
            </a:pPr>
            <a:r>
              <a:rPr lang="en-US" sz="1800" dirty="0" smtClean="0"/>
              <a:t>Hot fluids migrate in </a:t>
            </a:r>
            <a:r>
              <a:rPr lang="en-US" sz="1800" i="1" dirty="0" smtClean="0"/>
              <a:t>and</a:t>
            </a:r>
            <a:r>
              <a:rPr lang="en-US" sz="1800" dirty="0" smtClean="0"/>
              <a:t> out of the rock </a:t>
            </a:r>
            <a:r>
              <a:rPr lang="en-US" sz="1800" dirty="0" smtClean="0">
                <a:sym typeface="Wingdings"/>
              </a:rPr>
              <a:t> original mineral </a:t>
            </a:r>
            <a:r>
              <a:rPr lang="en-US" sz="1800" u="sng" dirty="0" smtClean="0">
                <a:sym typeface="Wingdings"/>
              </a:rPr>
              <a:t>composition</a:t>
            </a:r>
            <a:r>
              <a:rPr lang="en-US" sz="1800" dirty="0" smtClean="0">
                <a:sym typeface="Wingdings"/>
              </a:rPr>
              <a:t> and </a:t>
            </a:r>
            <a:r>
              <a:rPr lang="en-US" sz="1800" u="sng" dirty="0" smtClean="0">
                <a:sym typeface="Wingdings"/>
              </a:rPr>
              <a:t>texture</a:t>
            </a:r>
            <a:r>
              <a:rPr lang="en-US" sz="1800" dirty="0" smtClean="0">
                <a:sym typeface="Wingdings"/>
              </a:rPr>
              <a:t> changes</a:t>
            </a:r>
          </a:p>
          <a:p>
            <a:pPr lvl="2">
              <a:buFont typeface="Arial"/>
              <a:buChar char="•"/>
            </a:pPr>
            <a:r>
              <a:rPr lang="en-US" sz="1800" dirty="0" smtClean="0">
                <a:sym typeface="Wingdings"/>
              </a:rPr>
              <a:t>Example: gold lodes = gold deposit fills fissure in rock usually in vein formation </a:t>
            </a:r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8150" y="2522680"/>
            <a:ext cx="3116297" cy="2677487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112" y="2797256"/>
            <a:ext cx="5092980" cy="3558333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5563395" y="5468681"/>
            <a:ext cx="35806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A view of an undeveloped lode gold deposit.  The gold is in the white veins in the photo</a:t>
            </a:r>
            <a:r>
              <a:rPr lang="en-US" b="1" dirty="0" smtClean="0"/>
              <a:t>. </a:t>
            </a:r>
            <a:r>
              <a:rPr lang="en-US" b="1" i="1" dirty="0" smtClean="0"/>
              <a:t>Andes </a:t>
            </a:r>
            <a:r>
              <a:rPr lang="en-US" b="1" i="1" dirty="0" err="1" smtClean="0"/>
              <a:t>Mtns</a:t>
            </a:r>
            <a:endParaRPr lang="en-US" b="1" dirty="0" smtClean="0"/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232167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/>
              <a:t>Classification of Metamorphic Rocks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1419" y="1100628"/>
            <a:ext cx="8607303" cy="3579849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sz="2400" dirty="0" smtClean="0"/>
              <a:t>Classified by </a:t>
            </a:r>
            <a:r>
              <a:rPr lang="en-US" sz="2400" u="sng" dirty="0" smtClean="0"/>
              <a:t>texture</a:t>
            </a:r>
            <a:r>
              <a:rPr lang="en-US" sz="2400" dirty="0" smtClean="0"/>
              <a:t> and </a:t>
            </a:r>
            <a:r>
              <a:rPr lang="en-US" sz="2400" u="sng" dirty="0" smtClean="0"/>
              <a:t>composition</a:t>
            </a:r>
            <a:endParaRPr lang="en-US" sz="2400" dirty="0" smtClean="0"/>
          </a:p>
          <a:p>
            <a:pPr>
              <a:buFont typeface="Arial"/>
              <a:buChar char="•"/>
            </a:pPr>
            <a:r>
              <a:rPr lang="en-US" sz="2400" dirty="0" smtClean="0"/>
              <a:t>Texture can be </a:t>
            </a:r>
            <a:r>
              <a:rPr lang="en-US" sz="2400" u="sng" dirty="0" smtClean="0"/>
              <a:t>foliated</a:t>
            </a:r>
            <a:r>
              <a:rPr lang="en-US" sz="2400" dirty="0" smtClean="0"/>
              <a:t> or </a:t>
            </a:r>
            <a:r>
              <a:rPr lang="en-US" sz="2400" u="sng" dirty="0" err="1" smtClean="0"/>
              <a:t>nonfoliated</a:t>
            </a:r>
            <a:r>
              <a:rPr lang="en-US" sz="2400" dirty="0" smtClean="0"/>
              <a:t>: </a:t>
            </a:r>
          </a:p>
          <a:p>
            <a:pPr marL="809244" lvl="3" indent="-342900">
              <a:buFont typeface="+mj-ea"/>
              <a:buAutoNum type="circleNumDbPlain"/>
            </a:pPr>
            <a:r>
              <a:rPr lang="en-US" sz="2400" b="1" u="sng" dirty="0" smtClean="0"/>
              <a:t>Foliated</a:t>
            </a:r>
            <a:r>
              <a:rPr lang="en-US" sz="2400" dirty="0" smtClean="0"/>
              <a:t>: layered or banded appearance</a:t>
            </a:r>
          </a:p>
          <a:p>
            <a:pPr lvl="5"/>
            <a:r>
              <a:rPr lang="en-US" sz="2200" dirty="0" smtClean="0"/>
              <a:t>Contact metamorphism</a:t>
            </a:r>
            <a:r>
              <a:rPr lang="en-US" sz="2200" dirty="0" smtClean="0">
                <a:sym typeface="Wingdings"/>
              </a:rPr>
              <a:t> </a:t>
            </a:r>
            <a:r>
              <a:rPr lang="en-US" sz="2200" u="sng" dirty="0" smtClean="0">
                <a:sym typeface="Wingdings"/>
              </a:rPr>
              <a:t>more compact more dense</a:t>
            </a:r>
          </a:p>
          <a:p>
            <a:pPr lvl="6"/>
            <a:r>
              <a:rPr lang="en-US" sz="2200" dirty="0" smtClean="0">
                <a:sym typeface="Wingdings"/>
              </a:rPr>
              <a:t>Pressure causes microscopic minerals to compact and align in similar direction</a:t>
            </a:r>
          </a:p>
          <a:p>
            <a:pPr lvl="5"/>
            <a:r>
              <a:rPr lang="en-US" sz="2200" dirty="0" smtClean="0"/>
              <a:t>Certain minerals can recrystallize in extreme conditions </a:t>
            </a:r>
            <a:r>
              <a:rPr lang="en-US" sz="2200" dirty="0" smtClean="0">
                <a:sym typeface="Wingdings"/>
              </a:rPr>
              <a:t> </a:t>
            </a:r>
            <a:r>
              <a:rPr lang="en-US" sz="2200" u="sng" dirty="0" smtClean="0">
                <a:sym typeface="Wingdings"/>
              </a:rPr>
              <a:t>flat needle like crystals form perpendicular to direction of force</a:t>
            </a:r>
          </a:p>
          <a:p>
            <a:pPr lvl="5"/>
            <a:r>
              <a:rPr lang="en-US" sz="2200" dirty="0" smtClean="0">
                <a:sym typeface="Wingdings"/>
              </a:rPr>
              <a:t>Example: gneiss </a:t>
            </a:r>
            <a:endParaRPr lang="en-US" sz="2200" dirty="0" smtClean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009" y="914400"/>
            <a:ext cx="1612610" cy="1405847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88616" y="1100628"/>
            <a:ext cx="84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Gneiss</a:t>
            </a:r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4292" y="4267200"/>
            <a:ext cx="3735445" cy="25908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9964515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049" y="365760"/>
            <a:ext cx="8607303" cy="548640"/>
          </a:xfrm>
        </p:spPr>
        <p:txBody>
          <a:bodyPr/>
          <a:lstStyle/>
          <a:p>
            <a:pPr algn="ctr"/>
            <a:r>
              <a:rPr lang="en-US" dirty="0" smtClean="0"/>
              <a:t>Classification of metamorphic rocks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2049" y="1100628"/>
            <a:ext cx="8607303" cy="3579849"/>
          </a:xfrm>
        </p:spPr>
        <p:txBody>
          <a:bodyPr>
            <a:normAutofit fontScale="92500"/>
          </a:bodyPr>
          <a:lstStyle/>
          <a:p>
            <a:pPr>
              <a:buClr>
                <a:schemeClr val="accent2"/>
              </a:buClr>
              <a:buFont typeface="+mj-ea"/>
              <a:buAutoNum type="circleNumDbPlain" startAt="2"/>
            </a:pPr>
            <a:r>
              <a:rPr lang="en-US" sz="2800" dirty="0"/>
              <a:t> </a:t>
            </a:r>
            <a:r>
              <a:rPr lang="en-US" sz="2800" u="sng" dirty="0" err="1" smtClean="0"/>
              <a:t>Nonfoliated</a:t>
            </a:r>
            <a:r>
              <a:rPr lang="en-US" sz="2800" b="0" dirty="0" smtClean="0"/>
              <a:t>: does not have banded texture</a:t>
            </a:r>
          </a:p>
          <a:p>
            <a:pPr lvl="3">
              <a:buFont typeface="Arial"/>
              <a:buChar char="•"/>
            </a:pPr>
            <a:r>
              <a:rPr lang="en-US" sz="2800" dirty="0" smtClean="0"/>
              <a:t>most contain only one mineral &amp; blocky </a:t>
            </a:r>
            <a:r>
              <a:rPr lang="en-US" sz="2800" dirty="0"/>
              <a:t>crystal </a:t>
            </a:r>
            <a:r>
              <a:rPr lang="en-US" sz="2800" dirty="0" smtClean="0"/>
              <a:t>shapes</a:t>
            </a:r>
          </a:p>
          <a:p>
            <a:pPr lvl="3">
              <a:spcBef>
                <a:spcPts val="0"/>
              </a:spcBef>
              <a:buFont typeface="Arial"/>
              <a:buChar char="•"/>
            </a:pPr>
            <a:r>
              <a:rPr lang="en-US" sz="2800" dirty="0" smtClean="0"/>
              <a:t>Example: </a:t>
            </a:r>
            <a:r>
              <a:rPr lang="en-US" sz="2800" b="1" u="sng" dirty="0" smtClean="0"/>
              <a:t>marble</a:t>
            </a:r>
            <a:r>
              <a:rPr lang="en-US" sz="2800" dirty="0" smtClean="0"/>
              <a:t> – </a:t>
            </a:r>
            <a:r>
              <a:rPr lang="en-US" sz="2800" dirty="0" err="1" smtClean="0"/>
              <a:t>nonfoliated</a:t>
            </a:r>
            <a:r>
              <a:rPr lang="en-US" sz="2800" dirty="0" smtClean="0"/>
              <a:t> contact metamorphic  </a:t>
            </a:r>
          </a:p>
          <a:p>
            <a:pPr marL="466344" lvl="3" indent="0">
              <a:spcBef>
                <a:spcPts val="0"/>
              </a:spcBef>
              <a:buNone/>
            </a:pPr>
            <a:r>
              <a:rPr lang="en-US" sz="2800" dirty="0" smtClean="0"/>
              <a:t>                                   rock made of calcite; parent rock    </a:t>
            </a:r>
          </a:p>
          <a:p>
            <a:pPr marL="466344" lvl="3" indent="0">
              <a:spcBef>
                <a:spcPts val="0"/>
              </a:spcBef>
              <a:buNone/>
            </a:pPr>
            <a:r>
              <a:rPr lang="en-US" sz="2800" dirty="0" smtClean="0"/>
              <a:t>                                   (limestone) metamorphosed, calcite  </a:t>
            </a:r>
          </a:p>
          <a:p>
            <a:pPr marL="466344" lvl="3" indent="0">
              <a:spcBef>
                <a:spcPts val="0"/>
              </a:spcBef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                             crystals </a:t>
            </a:r>
            <a:r>
              <a:rPr lang="en-US" sz="2800" dirty="0"/>
              <a:t>combine</a:t>
            </a:r>
            <a:r>
              <a:rPr lang="en-US" sz="2800" dirty="0">
                <a:sym typeface="Wingdings"/>
              </a:rPr>
              <a:t> larger </a:t>
            </a:r>
            <a:r>
              <a:rPr lang="en-US" sz="2800" dirty="0" smtClean="0">
                <a:sym typeface="Wingdings"/>
              </a:rPr>
              <a:t> </a:t>
            </a:r>
          </a:p>
          <a:p>
            <a:pPr marL="466344" lvl="3" indent="0">
              <a:spcBef>
                <a:spcPts val="0"/>
              </a:spcBef>
              <a:buNone/>
            </a:pPr>
            <a:r>
              <a:rPr lang="en-US" sz="2800" dirty="0">
                <a:sym typeface="Wingdings"/>
              </a:rPr>
              <a:t> </a:t>
            </a:r>
            <a:r>
              <a:rPr lang="en-US" sz="2800" dirty="0" smtClean="0">
                <a:sym typeface="Wingdings"/>
              </a:rPr>
              <a:t>                                  interlocking </a:t>
            </a:r>
            <a:r>
              <a:rPr lang="en-US" sz="2800" dirty="0" smtClean="0"/>
              <a:t> </a:t>
            </a:r>
            <a:r>
              <a:rPr lang="en-US" sz="2800" dirty="0">
                <a:sym typeface="Wingdings"/>
              </a:rPr>
              <a:t>crystals </a:t>
            </a:r>
            <a:r>
              <a:rPr lang="en-US" sz="2800" dirty="0" smtClean="0">
                <a:sym typeface="Wingdings"/>
              </a:rPr>
              <a:t>seen in marble</a:t>
            </a:r>
          </a:p>
          <a:p>
            <a:pPr marL="466344" lvl="3" indent="0">
              <a:buNone/>
            </a:pPr>
            <a:endParaRPr lang="en-US" sz="2400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49" y="2533749"/>
            <a:ext cx="2096392" cy="1275691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58441" y="3419952"/>
            <a:ext cx="867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Marble</a:t>
            </a:r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049" y="4031155"/>
            <a:ext cx="8607303" cy="288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3390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smtClean="0"/>
              <a:t>Mighty morphing rocks!</a:t>
            </a:r>
            <a:endParaRPr lang="en-US" sz="4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112" y="1102896"/>
            <a:ext cx="5612554" cy="545264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5938667" y="1116189"/>
            <a:ext cx="30480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b="1" dirty="0"/>
              <a:t>A metamorphic aureole in the Henry Mountains, Utah</a:t>
            </a:r>
            <a:r>
              <a:rPr lang="en-US" sz="2000" b="1" dirty="0" smtClean="0"/>
              <a:t>.</a:t>
            </a:r>
          </a:p>
          <a:p>
            <a:pPr marL="285750" indent="-285750">
              <a:buFont typeface="Arial"/>
              <a:buChar char="•"/>
            </a:pPr>
            <a:r>
              <a:rPr lang="en-US" sz="2000" b="1" i="1" u="sng" dirty="0" smtClean="0"/>
              <a:t>Top</a:t>
            </a:r>
            <a:r>
              <a:rPr lang="en-US" sz="2000" b="1" dirty="0" smtClean="0"/>
              <a:t> = greyish rock </a:t>
            </a:r>
            <a:r>
              <a:rPr lang="en-US" sz="2000" b="1" dirty="0" smtClean="0">
                <a:sym typeface="Wingdings"/>
              </a:rPr>
              <a:t></a:t>
            </a:r>
            <a:r>
              <a:rPr lang="en-US" sz="2000" b="1" dirty="0" smtClean="0"/>
              <a:t> </a:t>
            </a:r>
            <a:r>
              <a:rPr lang="en-US" sz="2000" b="1" dirty="0"/>
              <a:t>igneous intrusion, consisting of porphyritic </a:t>
            </a:r>
            <a:r>
              <a:rPr lang="en-US" sz="2000" b="1" dirty="0" err="1" smtClean="0"/>
              <a:t>granodiorite</a:t>
            </a:r>
            <a:endParaRPr lang="en-US" sz="2000" b="1" dirty="0" smtClean="0"/>
          </a:p>
          <a:p>
            <a:pPr marL="285750" indent="-285750">
              <a:buFont typeface="Arial"/>
              <a:buChar char="•"/>
            </a:pPr>
            <a:r>
              <a:rPr lang="en-US" sz="2000" b="1" i="1" u="sng" dirty="0" smtClean="0"/>
              <a:t>Bottom</a:t>
            </a:r>
            <a:r>
              <a:rPr lang="en-US" sz="2000" b="1" dirty="0" smtClean="0"/>
              <a:t> = pinkish </a:t>
            </a:r>
            <a:r>
              <a:rPr lang="en-US" sz="2000" b="1" dirty="0"/>
              <a:t>rock on the bottom is the sedimentary country rock, a siltstone</a:t>
            </a:r>
            <a:r>
              <a:rPr lang="en-US" sz="2000" b="1" dirty="0" smtClean="0"/>
              <a:t>.</a:t>
            </a:r>
          </a:p>
          <a:p>
            <a:pPr marL="285750" indent="-285750">
              <a:buFont typeface="Arial"/>
              <a:buChar char="•"/>
            </a:pPr>
            <a:r>
              <a:rPr lang="en-US" sz="2000" b="1" i="1" u="sng" dirty="0" smtClean="0"/>
              <a:t>Middle</a:t>
            </a:r>
            <a:r>
              <a:rPr lang="en-US" sz="2000" b="1" dirty="0" smtClean="0"/>
              <a:t> = metamorphosed </a:t>
            </a:r>
            <a:r>
              <a:rPr lang="en-US" sz="2000" b="1" dirty="0"/>
              <a:t>siltstone is visible as both the dark layer (~5cm thick) and the pale layer below it.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3594665" y="2109282"/>
            <a:ext cx="2596777" cy="58969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4059590" y="4014439"/>
            <a:ext cx="2018456" cy="115670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2676154" y="4014439"/>
            <a:ext cx="3515288" cy="149690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438" y="2234024"/>
            <a:ext cx="5384541" cy="273299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2233909" y="2256704"/>
            <a:ext cx="28432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Aureole = site of contact meta.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174127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046" y="299727"/>
            <a:ext cx="7590825" cy="996450"/>
          </a:xfrm>
        </p:spPr>
        <p:txBody>
          <a:bodyPr numCol="1">
            <a:prstTxWarp prst="textWave1">
              <a:avLst/>
            </a:prstTxWarp>
          </a:bodyPr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ln w="19050">
                  <a:solidFill>
                    <a:srgbClr val="000000"/>
                  </a:solidFill>
                </a:ln>
                <a:solidFill>
                  <a:srgbClr val="FF8000"/>
                </a:solidFill>
                <a:ea typeface="+mj-ea"/>
                <a:cs typeface="+mj-cs"/>
              </a:rPr>
              <a:t>Metamorphic</a:t>
            </a:r>
            <a:endParaRPr lang="en-US" dirty="0">
              <a:ln w="19050">
                <a:solidFill>
                  <a:srgbClr val="000000"/>
                </a:solidFill>
              </a:ln>
              <a:solidFill>
                <a:srgbClr val="FF8000"/>
              </a:solidFill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1504918"/>
            <a:ext cx="8915400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 typeface="Arial"/>
              <a:buChar char="•"/>
              <a:defRPr/>
            </a:pPr>
            <a:r>
              <a:rPr lang="en-US" sz="2800" b="1" dirty="0">
                <a:latin typeface="+mn-lt"/>
              </a:rPr>
              <a:t>Metamorphic rocks are formed under </a:t>
            </a:r>
            <a:r>
              <a:rPr lang="en-US" sz="2800" b="1" u="sng" dirty="0">
                <a:solidFill>
                  <a:srgbClr val="FF0000"/>
                </a:solidFill>
                <a:latin typeface="+mn-lt"/>
              </a:rPr>
              <a:t>heat</a:t>
            </a:r>
            <a:r>
              <a:rPr lang="en-US" sz="2800" b="1" dirty="0">
                <a:latin typeface="+mn-lt"/>
              </a:rPr>
              <a:t>, </a:t>
            </a:r>
            <a:r>
              <a:rPr lang="en-US" sz="2800" b="1" u="sng" dirty="0">
                <a:solidFill>
                  <a:srgbClr val="FF0000"/>
                </a:solidFill>
                <a:latin typeface="+mn-lt"/>
              </a:rPr>
              <a:t>pressure</a:t>
            </a:r>
            <a:r>
              <a:rPr lang="en-US" sz="28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2800" b="1" dirty="0">
                <a:latin typeface="+mn-lt"/>
              </a:rPr>
              <a:t>or </a:t>
            </a:r>
            <a:r>
              <a:rPr lang="en-US" sz="2800" b="1" u="sng" dirty="0">
                <a:solidFill>
                  <a:srgbClr val="FF0000"/>
                </a:solidFill>
                <a:latin typeface="+mn-lt"/>
              </a:rPr>
              <a:t>both</a:t>
            </a:r>
            <a:r>
              <a:rPr lang="en-US" sz="2800" b="1" dirty="0">
                <a:latin typeface="+mn-lt"/>
              </a:rPr>
              <a:t> deep in the Earth.</a:t>
            </a:r>
          </a:p>
          <a:p>
            <a:pPr>
              <a:defRPr/>
            </a:pPr>
            <a:endParaRPr lang="en-US" sz="1600" b="1" dirty="0">
              <a:latin typeface="+mn-lt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en-US" sz="2800" b="1" dirty="0" smtClean="0"/>
              <a:t>Look very different (most of the time) from parent rock</a:t>
            </a:r>
            <a:endParaRPr lang="en-US" sz="2800" b="1" dirty="0">
              <a:latin typeface="+mn-lt"/>
            </a:endParaRPr>
          </a:p>
          <a:p>
            <a:pPr>
              <a:defRPr/>
            </a:pPr>
            <a:endParaRPr lang="en-US" sz="2000" b="1" dirty="0"/>
          </a:p>
        </p:txBody>
      </p:sp>
      <p:pic>
        <p:nvPicPr>
          <p:cNvPr id="36867" name="Picture 3" descr="C:\Users\Gina\Documents\Downloads\m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565986"/>
            <a:ext cx="4352925" cy="3292014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8" name="TextBox 10"/>
          <p:cNvSpPr txBox="1">
            <a:spLocks noChangeArrowheads="1"/>
          </p:cNvSpPr>
          <p:nvPr/>
        </p:nvSpPr>
        <p:spPr bwMode="auto">
          <a:xfrm>
            <a:off x="7467600" y="3744912"/>
            <a:ext cx="609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b="1" dirty="0" err="1">
                <a:solidFill>
                  <a:srgbClr val="FF6600"/>
                </a:solidFill>
              </a:rPr>
              <a:t>Sed</a:t>
            </a:r>
            <a:endParaRPr lang="en-US" sz="1800" b="1" dirty="0">
              <a:solidFill>
                <a:srgbClr val="FF6600"/>
              </a:solidFill>
            </a:endParaRPr>
          </a:p>
        </p:txBody>
      </p:sp>
      <p:sp>
        <p:nvSpPr>
          <p:cNvPr id="36869" name="TextBox 11"/>
          <p:cNvSpPr txBox="1">
            <a:spLocks noChangeArrowheads="1"/>
          </p:cNvSpPr>
          <p:nvPr/>
        </p:nvSpPr>
        <p:spPr bwMode="auto">
          <a:xfrm>
            <a:off x="8501063" y="5715000"/>
            <a:ext cx="609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b="1">
                <a:solidFill>
                  <a:srgbClr val="CD00CD"/>
                </a:solidFill>
              </a:rPr>
              <a:t>Met</a:t>
            </a:r>
          </a:p>
        </p:txBody>
      </p:sp>
      <p:pic>
        <p:nvPicPr>
          <p:cNvPr id="36870" name="Picture 6" descr="C:\Users\Gina\Documents\Downloads\m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65986"/>
            <a:ext cx="4800600" cy="3292014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71" name="TextBox 13"/>
          <p:cNvSpPr txBox="1">
            <a:spLocks noChangeArrowheads="1"/>
          </p:cNvSpPr>
          <p:nvPr/>
        </p:nvSpPr>
        <p:spPr bwMode="auto">
          <a:xfrm>
            <a:off x="3048000" y="4768056"/>
            <a:ext cx="609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b="1" dirty="0">
                <a:solidFill>
                  <a:srgbClr val="CD00CD"/>
                </a:solidFill>
              </a:rPr>
              <a:t>Met</a:t>
            </a:r>
          </a:p>
        </p:txBody>
      </p:sp>
      <p:sp>
        <p:nvSpPr>
          <p:cNvPr id="36872" name="TextBox 14"/>
          <p:cNvSpPr txBox="1">
            <a:spLocks noChangeArrowheads="1"/>
          </p:cNvSpPr>
          <p:nvPr/>
        </p:nvSpPr>
        <p:spPr bwMode="auto">
          <a:xfrm>
            <a:off x="3048000" y="3744912"/>
            <a:ext cx="609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b="1" dirty="0" err="1">
                <a:solidFill>
                  <a:srgbClr val="FF0000"/>
                </a:solidFill>
              </a:rPr>
              <a:t>Ig</a:t>
            </a:r>
            <a:endParaRPr 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927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dirty="0" smtClean="0"/>
              <a:t>Formation of Metamorphic Rocks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0946" y="1100628"/>
            <a:ext cx="8082954" cy="3579849"/>
          </a:xfrm>
        </p:spPr>
        <p:txBody>
          <a:bodyPr>
            <a:noAutofit/>
          </a:bodyPr>
          <a:lstStyle/>
          <a:p>
            <a:pPr marL="294894" lvl="1" indent="-285750"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</a:rPr>
              <a:t>Most metamorphic changes= elevated temperatures and pressures</a:t>
            </a:r>
          </a:p>
          <a:p>
            <a:pPr lvl="3"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</a:rPr>
              <a:t>Occur few kilometers below Earth’s surface and into upper mantle</a:t>
            </a:r>
          </a:p>
          <a:p>
            <a:pPr marL="294894" lvl="1" indent="-285750"/>
            <a:r>
              <a:rPr lang="en-US" sz="2400" dirty="0" smtClean="0">
                <a:solidFill>
                  <a:srgbClr val="000000"/>
                </a:solidFill>
              </a:rPr>
              <a:t>Two locations for metamorphism:</a:t>
            </a:r>
          </a:p>
          <a:p>
            <a:pPr marL="923544" lvl="3" indent="-457200">
              <a:buFont typeface="+mj-ea"/>
              <a:buAutoNum type="circleNumDbPlain"/>
            </a:pPr>
            <a:r>
              <a:rPr lang="en-US" sz="2400" u="sng" dirty="0" smtClean="0">
                <a:solidFill>
                  <a:srgbClr val="000000"/>
                </a:solidFill>
              </a:rPr>
              <a:t>Contact</a:t>
            </a:r>
            <a:r>
              <a:rPr lang="en-US" sz="2400" dirty="0" smtClean="0">
                <a:solidFill>
                  <a:srgbClr val="000000"/>
                </a:solidFill>
              </a:rPr>
              <a:t>: magma intrudes rock</a:t>
            </a:r>
          </a:p>
          <a:p>
            <a:pPr marL="466344" lvl="3" indent="0">
              <a:buNone/>
            </a:pPr>
            <a:endParaRPr lang="en-US" sz="2400" dirty="0" smtClean="0">
              <a:solidFill>
                <a:srgbClr val="000000"/>
              </a:solidFill>
            </a:endParaRPr>
          </a:p>
          <a:p>
            <a:pPr marL="923544" lvl="3" indent="-457200">
              <a:spcBef>
                <a:spcPts val="0"/>
              </a:spcBef>
              <a:buFont typeface="+mj-ea"/>
              <a:buAutoNum type="circleNumDbPlain"/>
            </a:pPr>
            <a:r>
              <a:rPr lang="en-US" sz="2400" u="sng" dirty="0" smtClean="0">
                <a:solidFill>
                  <a:srgbClr val="000000"/>
                </a:solidFill>
              </a:rPr>
              <a:t>Regional</a:t>
            </a:r>
            <a:r>
              <a:rPr lang="en-US" sz="2400" dirty="0" smtClean="0">
                <a:solidFill>
                  <a:srgbClr val="000000"/>
                </a:solidFill>
              </a:rPr>
              <a:t>: large areas of rock are subjected to extreme  </a:t>
            </a:r>
          </a:p>
          <a:p>
            <a:pPr marL="466344" lvl="3" indent="0">
              <a:spcBef>
                <a:spcPts val="0"/>
              </a:spcBef>
              <a:buNone/>
            </a:pP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</a:rPr>
              <a:t>                      pressures and temperatures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2538" y="4669000"/>
            <a:ext cx="3419687" cy="2150899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2339643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91440"/>
            <a:ext cx="7520940" cy="548640"/>
          </a:xfrm>
        </p:spPr>
        <p:txBody>
          <a:bodyPr/>
          <a:lstStyle/>
          <a:p>
            <a:r>
              <a:rPr lang="en-US" sz="3200" dirty="0" smtClean="0"/>
              <a:t>Formation: Contact Metamorphism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640080"/>
            <a:ext cx="7520940" cy="3579849"/>
          </a:xfrm>
          <a:noFill/>
        </p:spPr>
        <p:txBody>
          <a:bodyPr>
            <a:noAutofit/>
          </a:bodyPr>
          <a:lstStyle/>
          <a:p>
            <a:pPr>
              <a:buClr>
                <a:schemeClr val="tx1"/>
              </a:buClr>
              <a:buFont typeface="Arial"/>
              <a:buChar char="•"/>
            </a:pPr>
            <a:r>
              <a:rPr lang="en-US" sz="2400" dirty="0" smtClean="0"/>
              <a:t>When magma intrudes solid rock</a:t>
            </a:r>
          </a:p>
          <a:p>
            <a:pPr>
              <a:buFont typeface="Arial"/>
              <a:buChar char="•"/>
            </a:pPr>
            <a:r>
              <a:rPr lang="en-US" sz="2400" dirty="0" smtClean="0"/>
              <a:t>Produces low-grade metamorphism; minor changes</a:t>
            </a:r>
          </a:p>
          <a:p>
            <a:pPr lvl="2">
              <a:spcBef>
                <a:spcPts val="900"/>
              </a:spcBef>
              <a:buFont typeface="Arial"/>
              <a:buChar char="•"/>
            </a:pPr>
            <a:r>
              <a:rPr lang="en-US" sz="2400" dirty="0" smtClean="0"/>
              <a:t>High temperatures &amp; moderate-to-low pressure</a:t>
            </a:r>
          </a:p>
          <a:p>
            <a:pPr lvl="2">
              <a:spcBef>
                <a:spcPts val="900"/>
              </a:spcBef>
              <a:buFont typeface="Arial"/>
              <a:buChar char="•"/>
            </a:pPr>
            <a:r>
              <a:rPr lang="en-US" sz="2400" dirty="0" smtClean="0"/>
              <a:t>Temperature decreases with distance from intrusion</a:t>
            </a:r>
          </a:p>
          <a:p>
            <a:pPr lvl="3">
              <a:spcBef>
                <a:spcPts val="900"/>
              </a:spcBef>
              <a:buFont typeface="Arial"/>
              <a:buChar char="•"/>
            </a:pPr>
            <a:r>
              <a:rPr lang="en-US" sz="2400" dirty="0" smtClean="0"/>
              <a:t>Metamorphic effects also decrease with distance</a:t>
            </a:r>
          </a:p>
          <a:p>
            <a:pPr lvl="3">
              <a:spcBef>
                <a:spcPts val="900"/>
              </a:spcBef>
              <a:buFont typeface="Arial"/>
              <a:buChar char="•"/>
            </a:pPr>
            <a:r>
              <a:rPr lang="en-US" sz="2400" dirty="0" smtClean="0"/>
              <a:t>Limited to thin zones because lava cools quickly</a:t>
            </a:r>
          </a:p>
          <a:p>
            <a:pPr lvl="1">
              <a:spcBef>
                <a:spcPts val="600"/>
              </a:spcBef>
              <a:buClr>
                <a:schemeClr val="tx1"/>
              </a:buClr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</a:rPr>
              <a:t>Example: </a:t>
            </a:r>
            <a:r>
              <a:rPr lang="en-US" sz="2400" u="sng" dirty="0" smtClean="0">
                <a:solidFill>
                  <a:srgbClr val="000000"/>
                </a:solidFill>
              </a:rPr>
              <a:t>marble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sym typeface="Wingdings"/>
              </a:rPr>
              <a:t> </a:t>
            </a:r>
            <a:r>
              <a:rPr lang="en-US" sz="2400" dirty="0" smtClean="0">
                <a:solidFill>
                  <a:srgbClr val="000000"/>
                </a:solidFill>
              </a:rPr>
              <a:t>forms when magma intrudes a        </a:t>
            </a:r>
          </a:p>
          <a:p>
            <a:pPr marL="0" lvl="1" indent="0">
              <a:spcBef>
                <a:spcPts val="0"/>
              </a:spcBef>
              <a:buClr>
                <a:schemeClr val="tx1"/>
              </a:buClr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                                    limestone body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51309"/>
            <a:ext cx="3496718" cy="2806691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6718" y="4373802"/>
            <a:ext cx="5647281" cy="2484198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647725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Formation: Regional metamorphism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381" y="1351507"/>
            <a:ext cx="8872479" cy="3579849"/>
          </a:xfrm>
        </p:spPr>
        <p:txBody>
          <a:bodyPr/>
          <a:lstStyle/>
          <a:p>
            <a:pPr>
              <a:buFont typeface="Arial"/>
              <a:buChar char="•"/>
            </a:pPr>
            <a:r>
              <a:rPr lang="en-US" sz="2400" dirty="0" smtClean="0"/>
              <a:t>When high temperature and pressure affect large areas of Earth’s crust </a:t>
            </a:r>
            <a:r>
              <a:rPr lang="en-US" sz="2400" dirty="0" smtClean="0">
                <a:sym typeface="Wingdings"/>
              </a:rPr>
              <a:t> belts of regional metamorphism</a:t>
            </a:r>
          </a:p>
          <a:p>
            <a:pPr>
              <a:buFont typeface="Arial"/>
              <a:buChar char="•"/>
            </a:pPr>
            <a:r>
              <a:rPr lang="en-US" sz="2400" dirty="0" smtClean="0">
                <a:sym typeface="Wingdings"/>
              </a:rPr>
              <a:t>Range in grade: low  high</a:t>
            </a:r>
          </a:p>
          <a:p>
            <a:pPr lvl="2">
              <a:buFont typeface="Arial"/>
              <a:buChar char="•"/>
            </a:pPr>
            <a:r>
              <a:rPr lang="en-US" sz="2400" dirty="0">
                <a:sym typeface="Wingdings"/>
              </a:rPr>
              <a:t>Ex: mountain building = </a:t>
            </a:r>
            <a:r>
              <a:rPr lang="en-US" sz="2400" dirty="0" smtClean="0">
                <a:sym typeface="Wingdings"/>
              </a:rPr>
              <a:t>high-grade metamorphism</a:t>
            </a:r>
          </a:p>
          <a:p>
            <a:pPr>
              <a:buFont typeface="Arial"/>
              <a:buChar char="•"/>
            </a:pPr>
            <a:r>
              <a:rPr lang="en-US" sz="2400" dirty="0" smtClean="0">
                <a:sym typeface="Wingdings"/>
              </a:rPr>
              <a:t>Folding and deforming of layers in the area</a:t>
            </a:r>
          </a:p>
          <a:p>
            <a:pPr marL="0" indent="0"/>
            <a:endParaRPr lang="en-US" dirty="0" smtClean="0">
              <a:sym typeface="Wingding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26236"/>
            <a:ext cx="4524569" cy="33291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2790" y="3526237"/>
            <a:ext cx="4661209" cy="3329168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23566085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dirty="0" smtClean="0"/>
              <a:t>Regional Metamorphism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8901"/>
            <a:ext cx="9144000" cy="583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868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800"/>
            <a:ext cx="9144000" cy="675513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2480908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452" y="443427"/>
            <a:ext cx="8378026" cy="6011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154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dirty="0" smtClean="0"/>
              <a:t>Agents of metamorphism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519" y="1100628"/>
            <a:ext cx="8560007" cy="3579849"/>
          </a:xfrm>
        </p:spPr>
        <p:txBody>
          <a:bodyPr/>
          <a:lstStyle/>
          <a:p>
            <a:pPr marL="164592" indent="-164592">
              <a:buFont typeface="Arial"/>
              <a:buChar char="•"/>
            </a:pPr>
            <a:r>
              <a:rPr lang="en-US" sz="2400" dirty="0" smtClean="0"/>
              <a:t>During metamorphism, rocks are usually subjected to 3 agents (at the same time):</a:t>
            </a:r>
          </a:p>
          <a:p>
            <a:pPr lvl="3">
              <a:spcBef>
                <a:spcPts val="9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en-US" sz="2400" u="sng" dirty="0" smtClean="0"/>
              <a:t>Heat</a:t>
            </a:r>
            <a:r>
              <a:rPr lang="en-US" sz="2400" dirty="0" smtClean="0"/>
              <a:t>: provides energy needed to drive chemical reactions </a:t>
            </a:r>
          </a:p>
          <a:p>
            <a:pPr lvl="3">
              <a:buFont typeface="+mj-ea"/>
              <a:buAutoNum type="circleNumDbPlain"/>
            </a:pPr>
            <a:r>
              <a:rPr lang="en-US" sz="2400" u="sng" dirty="0" smtClean="0"/>
              <a:t>Pressure (stress):</a:t>
            </a:r>
            <a:r>
              <a:rPr lang="en-US" sz="2400" dirty="0" smtClean="0"/>
              <a:t> causes spaces between mineral grains   </a:t>
            </a:r>
          </a:p>
          <a:p>
            <a:pPr marL="466344" lvl="3" indent="0">
              <a:spcAft>
                <a:spcPts val="600"/>
              </a:spcAft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                            to close</a:t>
            </a:r>
          </a:p>
          <a:p>
            <a:pPr lvl="3">
              <a:buFont typeface="+mj-ea"/>
              <a:buAutoNum type="circleNumDbPlain"/>
            </a:pPr>
            <a:r>
              <a:rPr lang="en-US" sz="2400" u="sng" dirty="0" smtClean="0"/>
              <a:t>Hydrothermal solutions</a:t>
            </a:r>
            <a:r>
              <a:rPr lang="en-US" sz="2400" dirty="0" smtClean="0"/>
              <a:t>: surrounds mineral grains and help  </a:t>
            </a:r>
          </a:p>
          <a:p>
            <a:pPr marL="466344" lvl="3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                                      recrystallization process</a:t>
            </a:r>
          </a:p>
          <a:p>
            <a:pPr marL="0" lvl="1" indent="0">
              <a:buClr>
                <a:schemeClr val="tx1"/>
              </a:buClr>
              <a:buNone/>
            </a:pPr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519" y="4152089"/>
            <a:ext cx="1509674" cy="201289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3719" y="4365926"/>
            <a:ext cx="1968500" cy="207197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4610" y="4365926"/>
            <a:ext cx="3761916" cy="24130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6939648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华文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Angles.thmx</Template>
  <TotalTime>198</TotalTime>
  <Words>652</Words>
  <Application>Microsoft Macintosh PowerPoint</Application>
  <PresentationFormat>On-screen Show (4:3)</PresentationFormat>
  <Paragraphs>84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Angles</vt:lpstr>
      <vt:lpstr>Metamorphic Rocks!</vt:lpstr>
      <vt:lpstr>Metamorphic</vt:lpstr>
      <vt:lpstr>Formation of Metamorphic Rocks</vt:lpstr>
      <vt:lpstr>Formation: Contact Metamorphism</vt:lpstr>
      <vt:lpstr>Formation: Regional metamorphism</vt:lpstr>
      <vt:lpstr>Regional Metamorphism</vt:lpstr>
      <vt:lpstr>PowerPoint Presentation</vt:lpstr>
      <vt:lpstr>PowerPoint Presentation</vt:lpstr>
      <vt:lpstr>Agents of metamorphism</vt:lpstr>
      <vt:lpstr>Agents: Heat</vt:lpstr>
      <vt:lpstr>Agents: Pressure (stress)</vt:lpstr>
      <vt:lpstr>Agents: hydrothermal solutions</vt:lpstr>
      <vt:lpstr>Classification of Metamorphic Rocks</vt:lpstr>
      <vt:lpstr>Classification of metamorphic rocks (cont’d)</vt:lpstr>
      <vt:lpstr>Mighty morphing rocks!</vt:lpstr>
    </vt:vector>
  </TitlesOfParts>
  <Company>EGHS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Metamorphic Rocks!</dc:title>
  <dc:creator>Jillian Boisse</dc:creator>
  <cp:lastModifiedBy>Jillian Boisse</cp:lastModifiedBy>
  <cp:revision>32</cp:revision>
  <dcterms:created xsi:type="dcterms:W3CDTF">2013-10-03T15:28:47Z</dcterms:created>
  <dcterms:modified xsi:type="dcterms:W3CDTF">2013-10-09T03:56:44Z</dcterms:modified>
</cp:coreProperties>
</file>